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Lora Bold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11.06.2025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6697980" cy="10298430"/>
          </a:xfrm>
          <a:custGeom>
            <a:avLst/>
            <a:gdLst/>
            <a:ahLst/>
            <a:cxnLst/>
            <a:rect l="l" t="t" r="r" b="b"/>
            <a:pathLst>
              <a:path w="6697980" h="10298430">
                <a:moveTo>
                  <a:pt x="0" y="0"/>
                </a:moveTo>
                <a:lnTo>
                  <a:pt x="6697980" y="0"/>
                </a:lnTo>
                <a:lnTo>
                  <a:pt x="669798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" b="-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726680" y="1638207"/>
            <a:ext cx="9532620" cy="4274820"/>
            <a:chOff x="0" y="0"/>
            <a:chExt cx="12710160" cy="56997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10160" cy="5699760"/>
            </a:xfrm>
            <a:custGeom>
              <a:avLst/>
              <a:gdLst/>
              <a:ahLst/>
              <a:cxnLst/>
              <a:rect l="l" t="t" r="r" b="b"/>
              <a:pathLst>
                <a:path w="12710160" h="5699760">
                  <a:moveTo>
                    <a:pt x="0" y="0"/>
                  </a:moveTo>
                  <a:lnTo>
                    <a:pt x="12710160" y="0"/>
                  </a:lnTo>
                  <a:lnTo>
                    <a:pt x="12710160" y="5699760"/>
                  </a:lnTo>
                  <a:lnTo>
                    <a:pt x="0" y="5699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12710160" cy="58521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1212"/>
                </a:lnSpc>
              </a:pPr>
              <a:r>
                <a:rPr lang="en-US" sz="80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Fake News Detection Using Machine Learning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411648" y="7066301"/>
            <a:ext cx="2081342" cy="29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7"/>
              </a:lnSpc>
            </a:pPr>
            <a:r>
              <a:rPr lang="en-US" sz="2622">
                <a:solidFill>
                  <a:srgbClr val="FFFFFF"/>
                </a:solidFill>
                <a:latin typeface="Fineday One"/>
                <a:ea typeface="Fineday One"/>
                <a:cs typeface="Fineday One"/>
                <a:sym typeface="Fineday One"/>
              </a:rPr>
              <a:t>Presented by:-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52319" y="7466206"/>
            <a:ext cx="5795101" cy="621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5"/>
              </a:lnSpc>
            </a:pPr>
            <a:r>
              <a:rPr lang="en-US" sz="4843" b="1" dirty="0" err="1">
                <a:solidFill>
                  <a:srgbClr val="AFB9B4"/>
                </a:solidFill>
                <a:latin typeface="Lora Bold"/>
                <a:ea typeface="Lora Bold"/>
                <a:cs typeface="Lora Bold"/>
                <a:sym typeface="Lora Bold"/>
              </a:rPr>
              <a:t>Kishanjee</a:t>
            </a:r>
            <a:r>
              <a:rPr lang="en-US" sz="4843" b="1" dirty="0">
                <a:solidFill>
                  <a:srgbClr val="AFB9B4"/>
                </a:solidFill>
                <a:latin typeface="Lora Bold"/>
                <a:ea typeface="Lora Bold"/>
                <a:cs typeface="Lora Bold"/>
                <a:sym typeface="Lora Bold"/>
              </a:rPr>
              <a:t> Kumar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1075670"/>
          </a:xfrm>
          <a:custGeom>
            <a:avLst/>
            <a:gdLst/>
            <a:ahLst/>
            <a:cxnLst/>
            <a:rect l="l" t="t" r="r" b="b"/>
            <a:pathLst>
              <a:path w="18288000" h="11075670">
                <a:moveTo>
                  <a:pt x="0" y="0"/>
                </a:moveTo>
                <a:lnTo>
                  <a:pt x="18288000" y="0"/>
                </a:lnTo>
                <a:lnTo>
                  <a:pt x="18288000" y="11075670"/>
                </a:lnTo>
                <a:lnTo>
                  <a:pt x="0" y="1107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040130" y="1851660"/>
            <a:ext cx="16230600" cy="8092440"/>
          </a:xfrm>
          <a:custGeom>
            <a:avLst/>
            <a:gdLst/>
            <a:ahLst/>
            <a:cxnLst/>
            <a:rect l="l" t="t" r="r" b="b"/>
            <a:pathLst>
              <a:path w="16230600" h="8092440">
                <a:moveTo>
                  <a:pt x="0" y="0"/>
                </a:moveTo>
                <a:lnTo>
                  <a:pt x="16230600" y="0"/>
                </a:lnTo>
                <a:lnTo>
                  <a:pt x="16230600" y="8092440"/>
                </a:lnTo>
                <a:lnTo>
                  <a:pt x="0" y="8092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" b="-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0130" y="811530"/>
            <a:ext cx="16230600" cy="1040130"/>
            <a:chOff x="0" y="0"/>
            <a:chExt cx="21640800" cy="1386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User Interface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" r="-38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40130" y="838962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90" b="-209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0130" y="7029450"/>
            <a:ext cx="16230600" cy="1040130"/>
            <a:chOff x="0" y="0"/>
            <a:chExt cx="21640800" cy="1386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Result and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0130" y="1543050"/>
            <a:ext cx="16230600" cy="2068830"/>
            <a:chOff x="0" y="0"/>
            <a:chExt cx="21640800" cy="2758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40800" cy="2758440"/>
            </a:xfrm>
            <a:custGeom>
              <a:avLst/>
              <a:gdLst/>
              <a:ahLst/>
              <a:cxnLst/>
              <a:rect l="l" t="t" r="r" b="b"/>
              <a:pathLst>
                <a:path w="21640800" h="2758440">
                  <a:moveTo>
                    <a:pt x="0" y="0"/>
                  </a:moveTo>
                  <a:lnTo>
                    <a:pt x="21640800" y="0"/>
                  </a:lnTo>
                  <a:lnTo>
                    <a:pt x="216408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19075"/>
              <a:ext cx="21640800" cy="29775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6249"/>
                </a:lnSpc>
              </a:pPr>
              <a:r>
                <a:rPr lang="en-US" sz="116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03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367010"/>
          </a:xfrm>
          <a:custGeom>
            <a:avLst/>
            <a:gdLst/>
            <a:ahLst/>
            <a:cxnLst/>
            <a:rect l="l" t="t" r="r" b="b"/>
            <a:pathLst>
              <a:path w="18288000" h="10367010">
                <a:moveTo>
                  <a:pt x="0" y="0"/>
                </a:moveTo>
                <a:lnTo>
                  <a:pt x="18288000" y="0"/>
                </a:lnTo>
                <a:lnTo>
                  <a:pt x="18288000" y="10367010"/>
                </a:lnTo>
                <a:lnTo>
                  <a:pt x="0" y="10367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r="-9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9532620" y="1577599"/>
            <a:ext cx="7566660" cy="4994910"/>
          </a:xfrm>
          <a:custGeom>
            <a:avLst/>
            <a:gdLst/>
            <a:ahLst/>
            <a:cxnLst/>
            <a:rect l="l" t="t" r="r" b="b"/>
            <a:pathLst>
              <a:path w="7566660" h="4994910">
                <a:moveTo>
                  <a:pt x="0" y="0"/>
                </a:moveTo>
                <a:lnTo>
                  <a:pt x="7566660" y="0"/>
                </a:lnTo>
                <a:lnTo>
                  <a:pt x="7566660" y="4994910"/>
                </a:lnTo>
                <a:lnTo>
                  <a:pt x="0" y="499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1" b="-121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200150" y="1577599"/>
            <a:ext cx="7566660" cy="4994910"/>
          </a:xfrm>
          <a:custGeom>
            <a:avLst/>
            <a:gdLst/>
            <a:ahLst/>
            <a:cxnLst/>
            <a:rect l="l" t="t" r="r" b="b"/>
            <a:pathLst>
              <a:path w="7566660" h="4994910">
                <a:moveTo>
                  <a:pt x="0" y="0"/>
                </a:moveTo>
                <a:lnTo>
                  <a:pt x="7566660" y="0"/>
                </a:lnTo>
                <a:lnTo>
                  <a:pt x="7566660" y="4994910"/>
                </a:lnTo>
                <a:lnTo>
                  <a:pt x="0" y="4994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1" b="-12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00150" y="8181975"/>
            <a:ext cx="7566660" cy="891540"/>
            <a:chOff x="0" y="0"/>
            <a:chExt cx="10088880" cy="11887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88880" cy="1188720"/>
            </a:xfrm>
            <a:custGeom>
              <a:avLst/>
              <a:gdLst/>
              <a:ahLst/>
              <a:cxnLst/>
              <a:rect l="l" t="t" r="r" b="b"/>
              <a:pathLst>
                <a:path w="10088880" h="1188720">
                  <a:moveTo>
                    <a:pt x="0" y="0"/>
                  </a:moveTo>
                  <a:lnTo>
                    <a:pt x="10088880" y="0"/>
                  </a:lnTo>
                  <a:lnTo>
                    <a:pt x="1008888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08888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 confusion matrix was plotted to visualize the distribution of predictions.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0150" y="7494784"/>
            <a:ext cx="7566660" cy="525780"/>
            <a:chOff x="0" y="0"/>
            <a:chExt cx="10088880" cy="7010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88880" cy="701040"/>
            </a:xfrm>
            <a:custGeom>
              <a:avLst/>
              <a:gdLst/>
              <a:ahLst/>
              <a:cxnLst/>
              <a:rect l="l" t="t" r="r" b="b"/>
              <a:pathLst>
                <a:path w="10088880" h="701040">
                  <a:moveTo>
                    <a:pt x="0" y="0"/>
                  </a:moveTo>
                  <a:lnTo>
                    <a:pt x="10088880" y="0"/>
                  </a:lnTo>
                  <a:lnTo>
                    <a:pt x="100888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0888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Confusion Matrix Analysis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32620" y="7195706"/>
            <a:ext cx="7566660" cy="1123937"/>
            <a:chOff x="0" y="0"/>
            <a:chExt cx="10088880" cy="14985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88880" cy="1498583"/>
            </a:xfrm>
            <a:custGeom>
              <a:avLst/>
              <a:gdLst/>
              <a:ahLst/>
              <a:cxnLst/>
              <a:rect l="l" t="t" r="r" b="b"/>
              <a:pathLst>
                <a:path w="10088880" h="1498583">
                  <a:moveTo>
                    <a:pt x="0" y="0"/>
                  </a:moveTo>
                  <a:lnTo>
                    <a:pt x="10088880" y="0"/>
                  </a:lnTo>
                  <a:lnTo>
                    <a:pt x="10088880" y="1498583"/>
                  </a:lnTo>
                  <a:lnTo>
                    <a:pt x="0" y="1498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088880" cy="15557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ROC Curve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32620" y="7872476"/>
            <a:ext cx="7566660" cy="894334"/>
            <a:chOff x="0" y="0"/>
            <a:chExt cx="10088880" cy="11924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88880" cy="1192445"/>
            </a:xfrm>
            <a:custGeom>
              <a:avLst/>
              <a:gdLst/>
              <a:ahLst/>
              <a:cxnLst/>
              <a:rect l="l" t="t" r="r" b="b"/>
              <a:pathLst>
                <a:path w="10088880" h="1192445">
                  <a:moveTo>
                    <a:pt x="0" y="0"/>
                  </a:moveTo>
                  <a:lnTo>
                    <a:pt x="10088880" y="0"/>
                  </a:lnTo>
                  <a:lnTo>
                    <a:pt x="10088880" y="1192445"/>
                  </a:lnTo>
                  <a:lnTo>
                    <a:pt x="0" y="1192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0088880" cy="1259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The Receiver Operating Characteristic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32620" y="8627745"/>
            <a:ext cx="7566660" cy="445770"/>
            <a:chOff x="0" y="0"/>
            <a:chExt cx="10088880" cy="5943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088880" cy="594360"/>
            </a:xfrm>
            <a:custGeom>
              <a:avLst/>
              <a:gdLst/>
              <a:ahLst/>
              <a:cxnLst/>
              <a:rect l="l" t="t" r="r" b="b"/>
              <a:pathLst>
                <a:path w="10088880" h="594360">
                  <a:moveTo>
                    <a:pt x="0" y="0"/>
                  </a:moveTo>
                  <a:lnTo>
                    <a:pt x="10088880" y="0"/>
                  </a:lnTo>
                  <a:lnTo>
                    <a:pt x="1008888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008888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ability to distinguish between the two classes. 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708785" y="4156146"/>
            <a:ext cx="2377440" cy="1577340"/>
          </a:xfrm>
          <a:custGeom>
            <a:avLst/>
            <a:gdLst/>
            <a:ahLst/>
            <a:cxnLst/>
            <a:rect l="l" t="t" r="r" b="b"/>
            <a:pathLst>
              <a:path w="2377440" h="1577340">
                <a:moveTo>
                  <a:pt x="0" y="0"/>
                </a:moveTo>
                <a:lnTo>
                  <a:pt x="2377440" y="0"/>
                </a:lnTo>
                <a:lnTo>
                  <a:pt x="2377440" y="1577340"/>
                </a:lnTo>
                <a:lnTo>
                  <a:pt x="0" y="157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" r="-154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5869305" y="4156146"/>
            <a:ext cx="2377440" cy="1577340"/>
          </a:xfrm>
          <a:custGeom>
            <a:avLst/>
            <a:gdLst/>
            <a:ahLst/>
            <a:cxnLst/>
            <a:rect l="l" t="t" r="r" b="b"/>
            <a:pathLst>
              <a:path w="2377440" h="1577340">
                <a:moveTo>
                  <a:pt x="0" y="0"/>
                </a:moveTo>
                <a:lnTo>
                  <a:pt x="2377440" y="0"/>
                </a:lnTo>
                <a:lnTo>
                  <a:pt x="2377440" y="1577340"/>
                </a:lnTo>
                <a:lnTo>
                  <a:pt x="0" y="157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" r="-154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4201775" y="4156146"/>
            <a:ext cx="2377440" cy="1577340"/>
          </a:xfrm>
          <a:custGeom>
            <a:avLst/>
            <a:gdLst/>
            <a:ahLst/>
            <a:cxnLst/>
            <a:rect l="l" t="t" r="r" b="b"/>
            <a:pathLst>
              <a:path w="2377440" h="1577340">
                <a:moveTo>
                  <a:pt x="0" y="0"/>
                </a:moveTo>
                <a:lnTo>
                  <a:pt x="2377440" y="0"/>
                </a:lnTo>
                <a:lnTo>
                  <a:pt x="2377440" y="1577340"/>
                </a:lnTo>
                <a:lnTo>
                  <a:pt x="0" y="157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4" r="-154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0041255" y="4156146"/>
            <a:ext cx="2377440" cy="1577340"/>
          </a:xfrm>
          <a:custGeom>
            <a:avLst/>
            <a:gdLst/>
            <a:ahLst/>
            <a:cxnLst/>
            <a:rect l="l" t="t" r="r" b="b"/>
            <a:pathLst>
              <a:path w="2377440" h="1577340">
                <a:moveTo>
                  <a:pt x="0" y="0"/>
                </a:moveTo>
                <a:lnTo>
                  <a:pt x="2377440" y="0"/>
                </a:lnTo>
                <a:lnTo>
                  <a:pt x="2377440" y="1577340"/>
                </a:lnTo>
                <a:lnTo>
                  <a:pt x="0" y="157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4" r="-15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698855" y="6019236"/>
            <a:ext cx="3394710" cy="525780"/>
            <a:chOff x="0" y="0"/>
            <a:chExt cx="4526280" cy="701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26280" cy="701040"/>
            </a:xfrm>
            <a:custGeom>
              <a:avLst/>
              <a:gdLst/>
              <a:ahLst/>
              <a:cxnLst/>
              <a:rect l="l" t="t" r="r" b="b"/>
              <a:pathLst>
                <a:path w="4526280" h="701040">
                  <a:moveTo>
                    <a:pt x="0" y="0"/>
                  </a:moveTo>
                  <a:lnTo>
                    <a:pt x="4526280" y="0"/>
                  </a:lnTo>
                  <a:lnTo>
                    <a:pt x="45262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5262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99.45%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0130" y="2891790"/>
            <a:ext cx="16230600" cy="560070"/>
            <a:chOff x="0" y="0"/>
            <a:chExt cx="21640800" cy="7467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640800" cy="746760"/>
            </a:xfrm>
            <a:custGeom>
              <a:avLst/>
              <a:gdLst/>
              <a:ahLst/>
              <a:cxnLst/>
              <a:rect l="l" t="t" r="r" b="b"/>
              <a:pathLst>
                <a:path w="21640800" h="746760">
                  <a:moveTo>
                    <a:pt x="0" y="0"/>
                  </a:moveTo>
                  <a:lnTo>
                    <a:pt x="21640800" y="0"/>
                  </a:lnTo>
                  <a:lnTo>
                    <a:pt x="21640800" y="746760"/>
                  </a:lnTo>
                  <a:lnTo>
                    <a:pt x="0" y="746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1640800" cy="83248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50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These metrics demonstrate high model performance with excellent unseen data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26905" y="6019236"/>
            <a:ext cx="3394710" cy="525780"/>
            <a:chOff x="0" y="0"/>
            <a:chExt cx="4526280" cy="7010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26280" cy="701040"/>
            </a:xfrm>
            <a:custGeom>
              <a:avLst/>
              <a:gdLst/>
              <a:ahLst/>
              <a:cxnLst/>
              <a:rect l="l" t="t" r="r" b="b"/>
              <a:pathLst>
                <a:path w="4526280" h="701040">
                  <a:moveTo>
                    <a:pt x="0" y="0"/>
                  </a:moveTo>
                  <a:lnTo>
                    <a:pt x="4526280" y="0"/>
                  </a:lnTo>
                  <a:lnTo>
                    <a:pt x="45262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5262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99.38%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4435" y="6019236"/>
            <a:ext cx="3394710" cy="525780"/>
            <a:chOff x="0" y="0"/>
            <a:chExt cx="4526280" cy="701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26280" cy="701040"/>
            </a:xfrm>
            <a:custGeom>
              <a:avLst/>
              <a:gdLst/>
              <a:ahLst/>
              <a:cxnLst/>
              <a:rect l="l" t="t" r="r" b="b"/>
              <a:pathLst>
                <a:path w="4526280" h="701040">
                  <a:moveTo>
                    <a:pt x="0" y="0"/>
                  </a:moveTo>
                  <a:lnTo>
                    <a:pt x="4526280" y="0"/>
                  </a:lnTo>
                  <a:lnTo>
                    <a:pt x="45262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45262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99.49%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94435" y="6716466"/>
            <a:ext cx="3394710" cy="891540"/>
            <a:chOff x="0" y="0"/>
            <a:chExt cx="4526280" cy="11887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26280" cy="1188720"/>
            </a:xfrm>
            <a:custGeom>
              <a:avLst/>
              <a:gdLst/>
              <a:ahLst/>
              <a:cxnLst/>
              <a:rect l="l" t="t" r="r" b="b"/>
              <a:pathLst>
                <a:path w="4526280" h="1188720">
                  <a:moveTo>
                    <a:pt x="0" y="0"/>
                  </a:moveTo>
                  <a:lnTo>
                    <a:pt x="4526280" y="0"/>
                  </a:lnTo>
                  <a:lnTo>
                    <a:pt x="452628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452628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Proportion of total correct predictios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26905" y="6716466"/>
            <a:ext cx="3394710" cy="1337310"/>
            <a:chOff x="0" y="0"/>
            <a:chExt cx="4526280" cy="17830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26280" cy="1783080"/>
            </a:xfrm>
            <a:custGeom>
              <a:avLst/>
              <a:gdLst/>
              <a:ahLst/>
              <a:cxnLst/>
              <a:rect l="l" t="t" r="r" b="b"/>
              <a:pathLst>
                <a:path w="4526280" h="1783080">
                  <a:moveTo>
                    <a:pt x="0" y="0"/>
                  </a:moveTo>
                  <a:lnTo>
                    <a:pt x="4526280" y="0"/>
                  </a:lnTo>
                  <a:lnTo>
                    <a:pt x="452628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452628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Proportion of true positives out of actual positives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66385" y="6716466"/>
            <a:ext cx="3394710" cy="1337310"/>
            <a:chOff x="0" y="0"/>
            <a:chExt cx="4526280" cy="17830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26280" cy="1783080"/>
            </a:xfrm>
            <a:custGeom>
              <a:avLst/>
              <a:gdLst/>
              <a:ahLst/>
              <a:cxnLst/>
              <a:rect l="l" t="t" r="r" b="b"/>
              <a:pathLst>
                <a:path w="4526280" h="1783080">
                  <a:moveTo>
                    <a:pt x="0" y="0"/>
                  </a:moveTo>
                  <a:lnTo>
                    <a:pt x="4526280" y="0"/>
                  </a:lnTo>
                  <a:lnTo>
                    <a:pt x="452628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452628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Proportion of true positives out of predicted positives 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0130" y="1531620"/>
            <a:ext cx="16230600" cy="1040130"/>
            <a:chOff x="0" y="0"/>
            <a:chExt cx="21640800" cy="13868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Evaluation Metrics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66385" y="6019236"/>
            <a:ext cx="3394710" cy="525780"/>
            <a:chOff x="0" y="0"/>
            <a:chExt cx="4526280" cy="7010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526280" cy="701040"/>
            </a:xfrm>
            <a:custGeom>
              <a:avLst/>
              <a:gdLst/>
              <a:ahLst/>
              <a:cxnLst/>
              <a:rect l="l" t="t" r="r" b="b"/>
              <a:pathLst>
                <a:path w="4526280" h="701040">
                  <a:moveTo>
                    <a:pt x="0" y="0"/>
                  </a:moveTo>
                  <a:lnTo>
                    <a:pt x="4526280" y="0"/>
                  </a:lnTo>
                  <a:lnTo>
                    <a:pt x="45262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45262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99.52%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698855" y="6716466"/>
            <a:ext cx="3394710" cy="891540"/>
            <a:chOff x="0" y="0"/>
            <a:chExt cx="4526280" cy="11887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526280" cy="1188720"/>
            </a:xfrm>
            <a:custGeom>
              <a:avLst/>
              <a:gdLst/>
              <a:ahLst/>
              <a:cxnLst/>
              <a:rect l="l" t="t" r="r" b="b"/>
              <a:pathLst>
                <a:path w="4526280" h="1188720">
                  <a:moveTo>
                    <a:pt x="0" y="0"/>
                  </a:moveTo>
                  <a:lnTo>
                    <a:pt x="4526280" y="0"/>
                  </a:lnTo>
                  <a:lnTo>
                    <a:pt x="452628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452628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Harmonic mean of precision and recall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" r="-38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40130" y="877824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90" b="-209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0130" y="7418070"/>
            <a:ext cx="16230600" cy="1040130"/>
            <a:chOff x="0" y="0"/>
            <a:chExt cx="21640800" cy="1386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Summary and Future Work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0130" y="1154430"/>
            <a:ext cx="16230600" cy="2068830"/>
            <a:chOff x="0" y="0"/>
            <a:chExt cx="21640800" cy="27584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40800" cy="2758440"/>
            </a:xfrm>
            <a:custGeom>
              <a:avLst/>
              <a:gdLst/>
              <a:ahLst/>
              <a:cxnLst/>
              <a:rect l="l" t="t" r="r" b="b"/>
              <a:pathLst>
                <a:path w="21640800" h="2758440">
                  <a:moveTo>
                    <a:pt x="0" y="0"/>
                  </a:moveTo>
                  <a:lnTo>
                    <a:pt x="21640800" y="0"/>
                  </a:lnTo>
                  <a:lnTo>
                    <a:pt x="216408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19075"/>
              <a:ext cx="21640800" cy="29775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6249"/>
                </a:lnSpc>
              </a:pPr>
              <a:r>
                <a:rPr lang="en-US" sz="116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04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2070080" y="0"/>
            <a:ext cx="6217920" cy="10298430"/>
          </a:xfrm>
          <a:custGeom>
            <a:avLst/>
            <a:gdLst/>
            <a:ahLst/>
            <a:cxnLst/>
            <a:rect l="l" t="t" r="r" b="b"/>
            <a:pathLst>
              <a:path w="6217920" h="10298430">
                <a:moveTo>
                  <a:pt x="0" y="0"/>
                </a:moveTo>
                <a:lnTo>
                  <a:pt x="6217920" y="0"/>
                </a:lnTo>
                <a:lnTo>
                  <a:pt x="621792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" r="-107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51560" y="3314700"/>
            <a:ext cx="4823460" cy="4709160"/>
          </a:xfrm>
          <a:custGeom>
            <a:avLst/>
            <a:gdLst/>
            <a:ahLst/>
            <a:cxnLst/>
            <a:rect l="l" t="t" r="r" b="b"/>
            <a:pathLst>
              <a:path w="4823460" h="4709160">
                <a:moveTo>
                  <a:pt x="0" y="0"/>
                </a:moveTo>
                <a:lnTo>
                  <a:pt x="4823460" y="0"/>
                </a:lnTo>
                <a:lnTo>
                  <a:pt x="4823460" y="4709160"/>
                </a:lnTo>
                <a:lnTo>
                  <a:pt x="0" y="4709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5" b="-75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6206490" y="3314700"/>
            <a:ext cx="4823460" cy="4709160"/>
          </a:xfrm>
          <a:custGeom>
            <a:avLst/>
            <a:gdLst/>
            <a:ahLst/>
            <a:cxnLst/>
            <a:rect l="l" t="t" r="r" b="b"/>
            <a:pathLst>
              <a:path w="4823460" h="4709160">
                <a:moveTo>
                  <a:pt x="0" y="0"/>
                </a:moveTo>
                <a:lnTo>
                  <a:pt x="4823460" y="0"/>
                </a:lnTo>
                <a:lnTo>
                  <a:pt x="4823460" y="4709160"/>
                </a:lnTo>
                <a:lnTo>
                  <a:pt x="0" y="4709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5" b="-7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03670" y="3726180"/>
            <a:ext cx="4229100" cy="525780"/>
            <a:chOff x="0" y="0"/>
            <a:chExt cx="5638800" cy="7010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38800" cy="701040"/>
            </a:xfrm>
            <a:custGeom>
              <a:avLst/>
              <a:gdLst/>
              <a:ahLst/>
              <a:cxnLst/>
              <a:rect l="l" t="t" r="r" b="b"/>
              <a:pathLst>
                <a:path w="5638800" h="701040">
                  <a:moveTo>
                    <a:pt x="0" y="0"/>
                  </a:moveTo>
                  <a:lnTo>
                    <a:pt x="5638800" y="0"/>
                  </a:lnTo>
                  <a:lnTo>
                    <a:pt x="563880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63880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 b="1" i="1">
                  <a:solidFill>
                    <a:srgbClr val="D7D7D7"/>
                  </a:solidFill>
                  <a:latin typeface="思源黑体 Bold Italics"/>
                  <a:ea typeface="思源黑体 Bold Italics"/>
                  <a:cs typeface="思源黑体 Bold Italics"/>
                  <a:sym typeface="思源黑体 Bold Italics"/>
                </a:rPr>
                <a:t>Next Steps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03670" y="4560570"/>
            <a:ext cx="4229100" cy="3523234"/>
            <a:chOff x="0" y="0"/>
            <a:chExt cx="5638800" cy="46976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38800" cy="4697645"/>
            </a:xfrm>
            <a:custGeom>
              <a:avLst/>
              <a:gdLst/>
              <a:ahLst/>
              <a:cxnLst/>
              <a:rect l="l" t="t" r="r" b="b"/>
              <a:pathLst>
                <a:path w="5638800" h="4697645">
                  <a:moveTo>
                    <a:pt x="0" y="0"/>
                  </a:moveTo>
                  <a:lnTo>
                    <a:pt x="5638800" y="0"/>
                  </a:lnTo>
                  <a:lnTo>
                    <a:pt x="5638800" y="4697645"/>
                  </a:lnTo>
                  <a:lnTo>
                    <a:pt x="0" y="4697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5638800" cy="47643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Make the model work with non-English and local language news. Add live datasets. Connect with knowledge graphs or reliable fact-checking APIs to check facts directly.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8740" y="4777740"/>
            <a:ext cx="4229100" cy="3085084"/>
            <a:chOff x="0" y="0"/>
            <a:chExt cx="5638800" cy="41134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38800" cy="4113445"/>
            </a:xfrm>
            <a:custGeom>
              <a:avLst/>
              <a:gdLst/>
              <a:ahLst/>
              <a:cxnLst/>
              <a:rect l="l" t="t" r="r" b="b"/>
              <a:pathLst>
                <a:path w="5638800" h="4113445">
                  <a:moveTo>
                    <a:pt x="0" y="0"/>
                  </a:moveTo>
                  <a:lnTo>
                    <a:pt x="5638800" y="0"/>
                  </a:lnTo>
                  <a:lnTo>
                    <a:pt x="5638800" y="4113445"/>
                  </a:lnTo>
                  <a:lnTo>
                    <a:pt x="0" y="4113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5638800" cy="4180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The project showed that using machine learning with TF-IDF for features and the Passive Aggressive Classifier for training can find fake news with about 99.49% accuracy.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8740" y="3726180"/>
            <a:ext cx="4229100" cy="525780"/>
            <a:chOff x="0" y="0"/>
            <a:chExt cx="5638800" cy="701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38800" cy="701040"/>
            </a:xfrm>
            <a:custGeom>
              <a:avLst/>
              <a:gdLst/>
              <a:ahLst/>
              <a:cxnLst/>
              <a:rect l="l" t="t" r="r" b="b"/>
              <a:pathLst>
                <a:path w="5638800" h="701040">
                  <a:moveTo>
                    <a:pt x="0" y="0"/>
                  </a:moveTo>
                  <a:lnTo>
                    <a:pt x="5638800" y="0"/>
                  </a:lnTo>
                  <a:lnTo>
                    <a:pt x="563880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563880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 b="1" i="1">
                  <a:solidFill>
                    <a:srgbClr val="D7D7D7"/>
                  </a:solidFill>
                  <a:latin typeface="思源黑体 Bold Italics"/>
                  <a:ea typeface="思源黑体 Bold Italics"/>
                  <a:cs typeface="思源黑体 Bold Italics"/>
                  <a:sym typeface="思源黑体 Bold Italics"/>
                </a:rPr>
                <a:t>Summary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0130" y="1931670"/>
            <a:ext cx="10012680" cy="1040130"/>
            <a:chOff x="0" y="0"/>
            <a:chExt cx="13350240" cy="1386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50239" cy="1386840"/>
            </a:xfrm>
            <a:custGeom>
              <a:avLst/>
              <a:gdLst/>
              <a:ahLst/>
              <a:cxnLst/>
              <a:rect l="l" t="t" r="r" b="b"/>
              <a:pathLst>
                <a:path w="13350239" h="1386840">
                  <a:moveTo>
                    <a:pt x="0" y="0"/>
                  </a:moveTo>
                  <a:lnTo>
                    <a:pt x="13350239" y="0"/>
                  </a:lnTo>
                  <a:lnTo>
                    <a:pt x="13350239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14300"/>
              <a:ext cx="1335024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Summary and Next Steps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0081260" cy="10298430"/>
          </a:xfrm>
          <a:custGeom>
            <a:avLst/>
            <a:gdLst/>
            <a:ahLst/>
            <a:cxnLst/>
            <a:rect l="l" t="t" r="r" b="b"/>
            <a:pathLst>
              <a:path w="10081260" h="10298430">
                <a:moveTo>
                  <a:pt x="0" y="0"/>
                </a:moveTo>
                <a:lnTo>
                  <a:pt x="10081260" y="0"/>
                </a:lnTo>
                <a:lnTo>
                  <a:pt x="1008126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" b="-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109960" y="2914650"/>
            <a:ext cx="6160770" cy="4137660"/>
            <a:chOff x="0" y="0"/>
            <a:chExt cx="8214360" cy="5516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14360" cy="5516880"/>
            </a:xfrm>
            <a:custGeom>
              <a:avLst/>
              <a:gdLst/>
              <a:ahLst/>
              <a:cxnLst/>
              <a:rect l="l" t="t" r="r" b="b"/>
              <a:pathLst>
                <a:path w="8214360" h="5516880">
                  <a:moveTo>
                    <a:pt x="0" y="0"/>
                  </a:moveTo>
                  <a:lnTo>
                    <a:pt x="8214360" y="0"/>
                  </a:lnTo>
                  <a:lnTo>
                    <a:pt x="8214360" y="5516880"/>
                  </a:lnTo>
                  <a:lnTo>
                    <a:pt x="0" y="5516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19075"/>
              <a:ext cx="8214360" cy="57359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249"/>
                </a:lnSpc>
              </a:pPr>
              <a:r>
                <a:rPr lang="en-US" sz="11612" i="1">
                  <a:solidFill>
                    <a:srgbClr val="EAEAEA"/>
                  </a:solidFill>
                  <a:latin typeface="思源黑体 Italics"/>
                  <a:ea typeface="思源黑体 Italics"/>
                  <a:cs typeface="思源黑体 Italics"/>
                  <a:sym typeface="思源黑体 Italics"/>
                </a:rPr>
                <a:t>Thank You !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" r="-38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40130" y="877824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90" b="-209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0130" y="1154430"/>
            <a:ext cx="16230600" cy="2068830"/>
            <a:chOff x="0" y="0"/>
            <a:chExt cx="21640800" cy="2758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40800" cy="2758440"/>
            </a:xfrm>
            <a:custGeom>
              <a:avLst/>
              <a:gdLst/>
              <a:ahLst/>
              <a:cxnLst/>
              <a:rect l="l" t="t" r="r" b="b"/>
              <a:pathLst>
                <a:path w="21640800" h="2758440">
                  <a:moveTo>
                    <a:pt x="0" y="0"/>
                  </a:moveTo>
                  <a:lnTo>
                    <a:pt x="21640800" y="0"/>
                  </a:lnTo>
                  <a:lnTo>
                    <a:pt x="216408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21640800" cy="29775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6249"/>
                </a:lnSpc>
              </a:pPr>
              <a:r>
                <a:rPr lang="en-US" sz="116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0130" y="7418070"/>
            <a:ext cx="16230600" cy="1040130"/>
            <a:chOff x="0" y="0"/>
            <a:chExt cx="21640800" cy="1386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Introduction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2070080" y="0"/>
            <a:ext cx="6217920" cy="10298430"/>
          </a:xfrm>
          <a:custGeom>
            <a:avLst/>
            <a:gdLst/>
            <a:ahLst/>
            <a:cxnLst/>
            <a:rect l="l" t="t" r="r" b="b"/>
            <a:pathLst>
              <a:path w="6217920" h="10298430">
                <a:moveTo>
                  <a:pt x="0" y="0"/>
                </a:moveTo>
                <a:lnTo>
                  <a:pt x="6217920" y="0"/>
                </a:lnTo>
                <a:lnTo>
                  <a:pt x="621792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7" r="-107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8172450" y="2708910"/>
            <a:ext cx="2708910" cy="2708910"/>
          </a:xfrm>
          <a:custGeom>
            <a:avLst/>
            <a:gdLst/>
            <a:ahLst/>
            <a:cxnLst/>
            <a:rect l="l" t="t" r="r" b="b"/>
            <a:pathLst>
              <a:path w="2708910" h="2708910">
                <a:moveTo>
                  <a:pt x="0" y="0"/>
                </a:moveTo>
                <a:lnTo>
                  <a:pt x="2708910" y="0"/>
                </a:lnTo>
                <a:lnTo>
                  <a:pt x="2708910" y="2708910"/>
                </a:lnTo>
                <a:lnTo>
                  <a:pt x="0" y="2708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200150" y="2708910"/>
            <a:ext cx="2708910" cy="2708910"/>
          </a:xfrm>
          <a:custGeom>
            <a:avLst/>
            <a:gdLst/>
            <a:ahLst/>
            <a:cxnLst/>
            <a:rect l="l" t="t" r="r" b="b"/>
            <a:pathLst>
              <a:path w="2708910" h="2708910">
                <a:moveTo>
                  <a:pt x="0" y="0"/>
                </a:moveTo>
                <a:lnTo>
                  <a:pt x="2708910" y="0"/>
                </a:lnTo>
                <a:lnTo>
                  <a:pt x="2708910" y="2708910"/>
                </a:lnTo>
                <a:lnTo>
                  <a:pt x="0" y="27089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4686300" y="2708910"/>
            <a:ext cx="2708910" cy="2708910"/>
          </a:xfrm>
          <a:custGeom>
            <a:avLst/>
            <a:gdLst/>
            <a:ahLst/>
            <a:cxnLst/>
            <a:rect l="l" t="t" r="r" b="b"/>
            <a:pathLst>
              <a:path w="2708910" h="2708910">
                <a:moveTo>
                  <a:pt x="0" y="0"/>
                </a:moveTo>
                <a:lnTo>
                  <a:pt x="2708910" y="0"/>
                </a:lnTo>
                <a:lnTo>
                  <a:pt x="2708910" y="2708910"/>
                </a:lnTo>
                <a:lnTo>
                  <a:pt x="0" y="270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172450" y="5715000"/>
            <a:ext cx="2708910" cy="525780"/>
            <a:chOff x="0" y="0"/>
            <a:chExt cx="3611880" cy="701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1880" cy="701040"/>
            </a:xfrm>
            <a:custGeom>
              <a:avLst/>
              <a:gdLst/>
              <a:ahLst/>
              <a:cxnLst/>
              <a:rect l="l" t="t" r="r" b="b"/>
              <a:pathLst>
                <a:path w="3611880" h="701040">
                  <a:moveTo>
                    <a:pt x="0" y="0"/>
                  </a:moveTo>
                  <a:lnTo>
                    <a:pt x="3611880" y="0"/>
                  </a:lnTo>
                  <a:lnTo>
                    <a:pt x="36118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6118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Impact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72450" y="6412230"/>
            <a:ext cx="2708910" cy="1771650"/>
            <a:chOff x="0" y="0"/>
            <a:chExt cx="3611880" cy="2362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1880" cy="2362200"/>
            </a:xfrm>
            <a:custGeom>
              <a:avLst/>
              <a:gdLst/>
              <a:ahLst/>
              <a:cxnLst/>
              <a:rect l="l" t="t" r="r" b="b"/>
              <a:pathLst>
                <a:path w="3611880" h="2362200">
                  <a:moveTo>
                    <a:pt x="0" y="0"/>
                  </a:moveTo>
                  <a:lnTo>
                    <a:pt x="3611880" y="0"/>
                  </a:lnTo>
                  <a:lnTo>
                    <a:pt x="3611880" y="2362200"/>
                  </a:lnTo>
                  <a:lnTo>
                    <a:pt x="0" y="2362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3611880" cy="24288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False information diminishes public confidence in media.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0150" y="5715000"/>
            <a:ext cx="2708910" cy="525780"/>
            <a:chOff x="0" y="0"/>
            <a:chExt cx="3611880" cy="7010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11880" cy="701040"/>
            </a:xfrm>
            <a:custGeom>
              <a:avLst/>
              <a:gdLst/>
              <a:ahLst/>
              <a:cxnLst/>
              <a:rect l="l" t="t" r="r" b="b"/>
              <a:pathLst>
                <a:path w="3611880" h="701040">
                  <a:moveTo>
                    <a:pt x="0" y="0"/>
                  </a:moveTo>
                  <a:lnTo>
                    <a:pt x="3611880" y="0"/>
                  </a:lnTo>
                  <a:lnTo>
                    <a:pt x="36118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6118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Definition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0130" y="1177290"/>
            <a:ext cx="10012680" cy="1040130"/>
            <a:chOff x="0" y="0"/>
            <a:chExt cx="13350240" cy="1386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50239" cy="1386840"/>
            </a:xfrm>
            <a:custGeom>
              <a:avLst/>
              <a:gdLst/>
              <a:ahLst/>
              <a:cxnLst/>
              <a:rect l="l" t="t" r="r" b="b"/>
              <a:pathLst>
                <a:path w="13350239" h="1386840">
                  <a:moveTo>
                    <a:pt x="0" y="0"/>
                  </a:moveTo>
                  <a:lnTo>
                    <a:pt x="13350239" y="0"/>
                  </a:lnTo>
                  <a:lnTo>
                    <a:pt x="13350239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335024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Understanding Fake News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686300" y="6412230"/>
            <a:ext cx="2708910" cy="1337310"/>
            <a:chOff x="0" y="0"/>
            <a:chExt cx="3611880" cy="17830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11880" cy="1783080"/>
            </a:xfrm>
            <a:custGeom>
              <a:avLst/>
              <a:gdLst/>
              <a:ahLst/>
              <a:cxnLst/>
              <a:rect l="l" t="t" r="r" b="b"/>
              <a:pathLst>
                <a:path w="3611880" h="1783080">
                  <a:moveTo>
                    <a:pt x="0" y="0"/>
                  </a:moveTo>
                  <a:lnTo>
                    <a:pt x="3611880" y="0"/>
                  </a:lnTo>
                  <a:lnTo>
                    <a:pt x="361188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361188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It aims to deceive and manipulate public opinion.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686300" y="5715000"/>
            <a:ext cx="2708910" cy="525780"/>
            <a:chOff x="0" y="0"/>
            <a:chExt cx="3611880" cy="701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1880" cy="701040"/>
            </a:xfrm>
            <a:custGeom>
              <a:avLst/>
              <a:gdLst/>
              <a:ahLst/>
              <a:cxnLst/>
              <a:rect l="l" t="t" r="r" b="b"/>
              <a:pathLst>
                <a:path w="3611880" h="701040">
                  <a:moveTo>
                    <a:pt x="0" y="0"/>
                  </a:moveTo>
                  <a:lnTo>
                    <a:pt x="3611880" y="0"/>
                  </a:lnTo>
                  <a:lnTo>
                    <a:pt x="361188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361188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Purpose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0150" y="6412230"/>
            <a:ext cx="2708910" cy="2646934"/>
            <a:chOff x="0" y="0"/>
            <a:chExt cx="3611880" cy="352924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11880" cy="3529245"/>
            </a:xfrm>
            <a:custGeom>
              <a:avLst/>
              <a:gdLst/>
              <a:ahLst/>
              <a:cxnLst/>
              <a:rect l="l" t="t" r="r" b="b"/>
              <a:pathLst>
                <a:path w="3611880" h="3529245">
                  <a:moveTo>
                    <a:pt x="0" y="0"/>
                  </a:moveTo>
                  <a:lnTo>
                    <a:pt x="3611880" y="0"/>
                  </a:lnTo>
                  <a:lnTo>
                    <a:pt x="3611880" y="3529245"/>
                  </a:lnTo>
                  <a:lnTo>
                    <a:pt x="0" y="3529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3611880" cy="35959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Fake news is misleading information presented as real news.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028700" y="2253796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6" b="-266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7703820" y="2253796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66" b="-266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041380" y="3555546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6" b="-266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4375130" y="2253796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66" b="-266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4366260" y="3478711"/>
            <a:ext cx="3337560" cy="2205174"/>
          </a:xfrm>
          <a:custGeom>
            <a:avLst/>
            <a:gdLst/>
            <a:ahLst/>
            <a:cxnLst/>
            <a:rect l="l" t="t" r="r" b="b"/>
            <a:pathLst>
              <a:path w="3337560" h="2205174">
                <a:moveTo>
                  <a:pt x="0" y="0"/>
                </a:moveTo>
                <a:lnTo>
                  <a:pt x="3337560" y="0"/>
                </a:lnTo>
                <a:lnTo>
                  <a:pt x="3337560" y="2205174"/>
                </a:lnTo>
                <a:lnTo>
                  <a:pt x="0" y="22051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66" b="-26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092440" y="4920615"/>
            <a:ext cx="2560320" cy="445770"/>
            <a:chOff x="0" y="0"/>
            <a:chExt cx="3413760" cy="594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13760" cy="594360"/>
            </a:xfrm>
            <a:custGeom>
              <a:avLst/>
              <a:gdLst/>
              <a:ahLst/>
              <a:cxnLst/>
              <a:rect l="l" t="t" r="r" b="b"/>
              <a:pathLst>
                <a:path w="3413760" h="594360">
                  <a:moveTo>
                    <a:pt x="0" y="0"/>
                  </a:moveTo>
                  <a:lnTo>
                    <a:pt x="3413760" y="0"/>
                  </a:lnTo>
                  <a:lnTo>
                    <a:pt x="341376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341376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Vectorization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7320" y="4792345"/>
            <a:ext cx="2560320" cy="891540"/>
            <a:chOff x="0" y="0"/>
            <a:chExt cx="3413760" cy="11887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13760" cy="1188720"/>
            </a:xfrm>
            <a:custGeom>
              <a:avLst/>
              <a:gdLst/>
              <a:ahLst/>
              <a:cxnLst/>
              <a:rect l="l" t="t" r="r" b="b"/>
              <a:pathLst>
                <a:path w="3413760" h="1188720">
                  <a:moveTo>
                    <a:pt x="0" y="0"/>
                  </a:moveTo>
                  <a:lnTo>
                    <a:pt x="3413760" y="0"/>
                  </a:lnTo>
                  <a:lnTo>
                    <a:pt x="34137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341376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Pipeline Construction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98980" y="4792345"/>
            <a:ext cx="2560320" cy="891540"/>
            <a:chOff x="0" y="0"/>
            <a:chExt cx="3413760" cy="11887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13760" cy="1188720"/>
            </a:xfrm>
            <a:custGeom>
              <a:avLst/>
              <a:gdLst/>
              <a:ahLst/>
              <a:cxnLst/>
              <a:rect l="l" t="t" r="r" b="b"/>
              <a:pathLst>
                <a:path w="3413760" h="1188720">
                  <a:moveTo>
                    <a:pt x="0" y="0"/>
                  </a:moveTo>
                  <a:lnTo>
                    <a:pt x="3413760" y="0"/>
                  </a:lnTo>
                  <a:lnTo>
                    <a:pt x="34137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341376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Feasibility Demonstration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754880" y="6823710"/>
            <a:ext cx="2560320" cy="1062990"/>
            <a:chOff x="0" y="0"/>
            <a:chExt cx="3413760" cy="14173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Analyze and clean datasets of fake and true news.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30000" y="6206490"/>
            <a:ext cx="2560320" cy="445770"/>
            <a:chOff x="0" y="0"/>
            <a:chExt cx="3413760" cy="5943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13760" cy="594360"/>
            </a:xfrm>
            <a:custGeom>
              <a:avLst/>
              <a:gdLst/>
              <a:ahLst/>
              <a:cxnLst/>
              <a:rect l="l" t="t" r="r" b="b"/>
              <a:pathLst>
                <a:path w="3413760" h="594360">
                  <a:moveTo>
                    <a:pt x="0" y="0"/>
                  </a:moveTo>
                  <a:lnTo>
                    <a:pt x="3413760" y="0"/>
                  </a:lnTo>
                  <a:lnTo>
                    <a:pt x="341376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341376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Evaluation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7320" y="5855335"/>
            <a:ext cx="2560320" cy="1062990"/>
            <a:chOff x="0" y="0"/>
            <a:chExt cx="3413760" cy="14173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Build a robust ML pipeline for detecting fake news.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754880" y="6206490"/>
            <a:ext cx="2560320" cy="445770"/>
            <a:chOff x="0" y="0"/>
            <a:chExt cx="3413760" cy="5943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413760" cy="594360"/>
            </a:xfrm>
            <a:custGeom>
              <a:avLst/>
              <a:gdLst/>
              <a:ahLst/>
              <a:cxnLst/>
              <a:rect l="l" t="t" r="r" b="b"/>
              <a:pathLst>
                <a:path w="3413760" h="594360">
                  <a:moveTo>
                    <a:pt x="0" y="0"/>
                  </a:moveTo>
                  <a:lnTo>
                    <a:pt x="3413760" y="0"/>
                  </a:lnTo>
                  <a:lnTo>
                    <a:pt x="341376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341376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Dataset Analysis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092440" y="5537835"/>
            <a:ext cx="2560320" cy="1062990"/>
            <a:chOff x="0" y="0"/>
            <a:chExt cx="3413760" cy="14173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Use TF-IDF to convert text to numerical form.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698980" y="5855335"/>
            <a:ext cx="2560320" cy="1062990"/>
            <a:chOff x="0" y="0"/>
            <a:chExt cx="3413760" cy="14173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Show practical use of ML models in detection.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8680" y="877116"/>
            <a:ext cx="16230600" cy="1040130"/>
            <a:chOff x="0" y="0"/>
            <a:chExt cx="21640800" cy="138684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Project Objectives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430000" y="6823710"/>
            <a:ext cx="2560320" cy="1062990"/>
            <a:chOff x="0" y="0"/>
            <a:chExt cx="3413760" cy="141732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413760" cy="1417320"/>
            </a:xfrm>
            <a:custGeom>
              <a:avLst/>
              <a:gdLst/>
              <a:ahLst/>
              <a:cxnLst/>
              <a:rect l="l" t="t" r="r" b="b"/>
              <a:pathLst>
                <a:path w="3413760" h="1417320">
                  <a:moveTo>
                    <a:pt x="0" y="0"/>
                  </a:moveTo>
                  <a:lnTo>
                    <a:pt x="3413760" y="0"/>
                  </a:lnTo>
                  <a:lnTo>
                    <a:pt x="3413760" y="1417320"/>
                  </a:lnTo>
                  <a:lnTo>
                    <a:pt x="0" y="1417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3413760" cy="14649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775"/>
                </a:lnSpc>
              </a:pPr>
              <a:r>
                <a:rPr lang="en-US" sz="185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Train and evaluate model using various metrics.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" r="-38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040130" y="877824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90" b="-209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40130" y="1154430"/>
            <a:ext cx="16230600" cy="2068830"/>
            <a:chOff x="0" y="0"/>
            <a:chExt cx="21640800" cy="2758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40800" cy="2758440"/>
            </a:xfrm>
            <a:custGeom>
              <a:avLst/>
              <a:gdLst/>
              <a:ahLst/>
              <a:cxnLst/>
              <a:rect l="l" t="t" r="r" b="b"/>
              <a:pathLst>
                <a:path w="21640800" h="2758440">
                  <a:moveTo>
                    <a:pt x="0" y="0"/>
                  </a:moveTo>
                  <a:lnTo>
                    <a:pt x="21640800" y="0"/>
                  </a:lnTo>
                  <a:lnTo>
                    <a:pt x="21640800" y="2758440"/>
                  </a:lnTo>
                  <a:lnTo>
                    <a:pt x="0" y="2758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19075"/>
              <a:ext cx="21640800" cy="29775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6249"/>
                </a:lnSpc>
              </a:pPr>
              <a:r>
                <a:rPr lang="en-US" sz="11612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0130" y="7418070"/>
            <a:ext cx="16230600" cy="1040130"/>
            <a:chOff x="0" y="0"/>
            <a:chExt cx="21640800" cy="1386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Proposed Method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835640"/>
          </a:xfrm>
          <a:custGeom>
            <a:avLst/>
            <a:gdLst/>
            <a:ahLst/>
            <a:cxnLst/>
            <a:rect l="l" t="t" r="r" b="b"/>
            <a:pathLst>
              <a:path w="18288000" h="10835640">
                <a:moveTo>
                  <a:pt x="0" y="0"/>
                </a:moveTo>
                <a:lnTo>
                  <a:pt x="18288000" y="0"/>
                </a:lnTo>
                <a:lnTo>
                  <a:pt x="18288000" y="10835640"/>
                </a:lnTo>
                <a:lnTo>
                  <a:pt x="0" y="10835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" r="-20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0" y="0"/>
            <a:ext cx="18288000" cy="2914650"/>
          </a:xfrm>
          <a:custGeom>
            <a:avLst/>
            <a:gdLst/>
            <a:ahLst/>
            <a:cxnLst/>
            <a:rect l="l" t="t" r="r" b="b"/>
            <a:pathLst>
              <a:path w="18288000" h="2914650">
                <a:moveTo>
                  <a:pt x="0" y="0"/>
                </a:moveTo>
                <a:lnTo>
                  <a:pt x="18288000" y="0"/>
                </a:lnTo>
                <a:lnTo>
                  <a:pt x="18288000" y="2914650"/>
                </a:lnTo>
                <a:lnTo>
                  <a:pt x="0" y="291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" r="-111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5612130" y="748665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5053310" y="748665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040130" y="7520940"/>
            <a:ext cx="16230600" cy="45720"/>
          </a:xfrm>
          <a:custGeom>
            <a:avLst/>
            <a:gdLst/>
            <a:ahLst/>
            <a:cxnLst/>
            <a:rect l="l" t="t" r="r" b="b"/>
            <a:pathLst>
              <a:path w="16230600" h="45720">
                <a:moveTo>
                  <a:pt x="0" y="0"/>
                </a:moveTo>
                <a:lnTo>
                  <a:pt x="16230600" y="0"/>
                </a:lnTo>
                <a:lnTo>
                  <a:pt x="16230600" y="45720"/>
                </a:lnTo>
                <a:lnTo>
                  <a:pt x="0" y="45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90" b="-2090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3246120" y="648081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10332720" y="748665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12687300" y="648081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11" name="Freeform 11" descr="preencoded.png"/>
          <p:cNvSpPr/>
          <p:nvPr/>
        </p:nvSpPr>
        <p:spPr>
          <a:xfrm>
            <a:off x="7966710" y="6480810"/>
            <a:ext cx="45720" cy="1040130"/>
          </a:xfrm>
          <a:custGeom>
            <a:avLst/>
            <a:gdLst/>
            <a:ahLst/>
            <a:cxnLst/>
            <a:rect l="l" t="t" r="r" b="b"/>
            <a:pathLst>
              <a:path w="45720" h="1040130">
                <a:moveTo>
                  <a:pt x="0" y="0"/>
                </a:moveTo>
                <a:lnTo>
                  <a:pt x="45720" y="0"/>
                </a:lnTo>
                <a:lnTo>
                  <a:pt x="45720" y="1040130"/>
                </a:lnTo>
                <a:lnTo>
                  <a:pt x="0" y="1040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/>
            </a:stretch>
          </a:blipFill>
        </p:spPr>
      </p:sp>
      <p:sp>
        <p:nvSpPr>
          <p:cNvPr id="12" name="Freeform 12" descr="preencoded.png"/>
          <p:cNvSpPr/>
          <p:nvPr/>
        </p:nvSpPr>
        <p:spPr>
          <a:xfrm>
            <a:off x="5280660" y="715518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 descr="preencoded.png"/>
          <p:cNvSpPr/>
          <p:nvPr/>
        </p:nvSpPr>
        <p:spPr>
          <a:xfrm>
            <a:off x="14721840" y="715518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 descr="preencoded.png"/>
          <p:cNvSpPr/>
          <p:nvPr/>
        </p:nvSpPr>
        <p:spPr>
          <a:xfrm>
            <a:off x="2914650" y="717804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 descr="preencoded.png"/>
          <p:cNvSpPr/>
          <p:nvPr/>
        </p:nvSpPr>
        <p:spPr>
          <a:xfrm>
            <a:off x="10001250" y="715518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 descr="preencoded.png"/>
          <p:cNvSpPr/>
          <p:nvPr/>
        </p:nvSpPr>
        <p:spPr>
          <a:xfrm>
            <a:off x="12355830" y="717804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 descr="preencoded.png"/>
          <p:cNvSpPr/>
          <p:nvPr/>
        </p:nvSpPr>
        <p:spPr>
          <a:xfrm>
            <a:off x="7635240" y="7178040"/>
            <a:ext cx="674370" cy="674370"/>
          </a:xfrm>
          <a:custGeom>
            <a:avLst/>
            <a:gdLst/>
            <a:ahLst/>
            <a:cxnLst/>
            <a:rect l="l" t="t" r="r" b="b"/>
            <a:pathLst>
              <a:path w="674370" h="674370">
                <a:moveTo>
                  <a:pt x="0" y="0"/>
                </a:moveTo>
                <a:lnTo>
                  <a:pt x="674370" y="0"/>
                </a:lnTo>
                <a:lnTo>
                  <a:pt x="67437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509260" y="7212330"/>
            <a:ext cx="217170" cy="548640"/>
            <a:chOff x="0" y="0"/>
            <a:chExt cx="289560" cy="7315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767060" y="5767832"/>
            <a:ext cx="3840480" cy="445770"/>
            <a:chOff x="0" y="0"/>
            <a:chExt cx="5120640" cy="5943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Evaluation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39010" y="7212330"/>
            <a:ext cx="217170" cy="548640"/>
            <a:chOff x="0" y="0"/>
            <a:chExt cx="289560" cy="731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6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412480" y="8698230"/>
            <a:ext cx="3840480" cy="445770"/>
            <a:chOff x="0" y="0"/>
            <a:chExt cx="5120640" cy="5943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Training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43250" y="7246620"/>
            <a:ext cx="217170" cy="548640"/>
            <a:chOff x="0" y="0"/>
            <a:chExt cx="289560" cy="7315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1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052185" y="5760720"/>
            <a:ext cx="3840480" cy="445770"/>
            <a:chOff x="0" y="0"/>
            <a:chExt cx="5120640" cy="59436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(TF-IDF Vectorization)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71600" y="5543550"/>
            <a:ext cx="3840480" cy="894334"/>
            <a:chOff x="0" y="0"/>
            <a:chExt cx="5120640" cy="119244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20640" cy="1192445"/>
            </a:xfrm>
            <a:custGeom>
              <a:avLst/>
              <a:gdLst/>
              <a:ahLst/>
              <a:cxnLst/>
              <a:rect l="l" t="t" r="r" b="b"/>
              <a:pathLst>
                <a:path w="5120640" h="1192445">
                  <a:moveTo>
                    <a:pt x="0" y="0"/>
                  </a:moveTo>
                  <a:lnTo>
                    <a:pt x="5120640" y="0"/>
                  </a:lnTo>
                  <a:lnTo>
                    <a:pt x="5120640" y="1192445"/>
                  </a:lnTo>
                  <a:lnTo>
                    <a:pt x="0" y="1192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5120640" cy="1259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Data Acquisition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29850" y="7212330"/>
            <a:ext cx="217170" cy="548640"/>
            <a:chOff x="0" y="0"/>
            <a:chExt cx="289560" cy="73152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4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133070" y="8698230"/>
            <a:ext cx="3840480" cy="891540"/>
            <a:chOff x="0" y="0"/>
            <a:chExt cx="5120640" cy="118872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120640" cy="1188720"/>
            </a:xfrm>
            <a:custGeom>
              <a:avLst/>
              <a:gdLst/>
              <a:ahLst/>
              <a:cxnLst/>
              <a:rect l="l" t="t" r="r" b="b"/>
              <a:pathLst>
                <a:path w="5120640" h="1188720">
                  <a:moveTo>
                    <a:pt x="0" y="0"/>
                  </a:moveTo>
                  <a:lnTo>
                    <a:pt x="5120640" y="0"/>
                  </a:lnTo>
                  <a:lnTo>
                    <a:pt x="512064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512064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Deployment (Persistence)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42950" y="3208020"/>
            <a:ext cx="16230600" cy="1040130"/>
            <a:chOff x="0" y="0"/>
            <a:chExt cx="21640800" cy="138684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Architecture of Proposed Method 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052185" y="5143500"/>
            <a:ext cx="3840480" cy="445770"/>
            <a:chOff x="0" y="0"/>
            <a:chExt cx="5120640" cy="59436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Feature Engineering 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584430" y="7246620"/>
            <a:ext cx="217170" cy="548640"/>
            <a:chOff x="0" y="0"/>
            <a:chExt cx="289560" cy="73152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5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863840" y="7246620"/>
            <a:ext cx="217170" cy="548640"/>
            <a:chOff x="0" y="0"/>
            <a:chExt cx="289560" cy="73152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89560" cy="731520"/>
            </a:xfrm>
            <a:custGeom>
              <a:avLst/>
              <a:gdLst/>
              <a:ahLst/>
              <a:cxnLst/>
              <a:rect l="l" t="t" r="r" b="b"/>
              <a:pathLst>
                <a:path w="289560" h="731520">
                  <a:moveTo>
                    <a:pt x="0" y="0"/>
                  </a:moveTo>
                  <a:lnTo>
                    <a:pt x="289560" y="0"/>
                  </a:lnTo>
                  <a:lnTo>
                    <a:pt x="289560" y="731520"/>
                  </a:lnTo>
                  <a:lnTo>
                    <a:pt x="0" y="731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0"/>
              <a:ext cx="289560" cy="7315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4"/>
                </a:lnSpc>
              </a:pPr>
              <a:r>
                <a:rPr lang="en-US" sz="2900">
                  <a:solidFill>
                    <a:srgbClr val="383838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3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3691890" y="8698230"/>
            <a:ext cx="3840480" cy="445770"/>
            <a:chOff x="0" y="0"/>
            <a:chExt cx="5120640" cy="59436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120640" cy="594360"/>
            </a:xfrm>
            <a:custGeom>
              <a:avLst/>
              <a:gdLst/>
              <a:ahLst/>
              <a:cxnLst/>
              <a:rect l="l" t="t" r="r" b="b"/>
              <a:pathLst>
                <a:path w="5120640" h="594360">
                  <a:moveTo>
                    <a:pt x="0" y="0"/>
                  </a:moveTo>
                  <a:lnTo>
                    <a:pt x="5120640" y="0"/>
                  </a:lnTo>
                  <a:lnTo>
                    <a:pt x="5120640" y="594360"/>
                  </a:lnTo>
                  <a:lnTo>
                    <a:pt x="0" y="5943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66675"/>
              <a:ext cx="5120640" cy="6610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Preprocessing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13744575" y="2400582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8189595" y="2400582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2634615" y="2400582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304395" y="6801132"/>
            <a:ext cx="4789170" cy="891540"/>
            <a:chOff x="0" y="0"/>
            <a:chExt cx="6385560" cy="1188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Limit features to the top 5000 most informative terms. 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4435" y="6355362"/>
            <a:ext cx="4789170" cy="1337310"/>
            <a:chOff x="0" y="0"/>
            <a:chExt cx="6385560" cy="1783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Merge them into a single DataFrame with corresponding labels (0 = Fake, 1 = Real).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49415" y="4606572"/>
            <a:ext cx="4789170" cy="525780"/>
            <a:chOff x="0" y="0"/>
            <a:chExt cx="6385560" cy="7010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Preprocessing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49415" y="5303802"/>
            <a:ext cx="4789170" cy="891540"/>
            <a:chOff x="0" y="0"/>
            <a:chExt cx="6385560" cy="11887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Combine the title and text fields.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49415" y="6355362"/>
            <a:ext cx="4789170" cy="891540"/>
            <a:chOff x="0" y="0"/>
            <a:chExt cx="6385560" cy="1188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Clean the text using regular expressions.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304395" y="4606572"/>
            <a:ext cx="4789170" cy="525780"/>
            <a:chOff x="0" y="0"/>
            <a:chExt cx="6385560" cy="701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Feature Engineering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94435" y="4606572"/>
            <a:ext cx="4789170" cy="525780"/>
            <a:chOff x="0" y="0"/>
            <a:chExt cx="6385560" cy="701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Data Acquisition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49415" y="7418352"/>
            <a:ext cx="4789170" cy="891540"/>
            <a:chOff x="0" y="0"/>
            <a:chExt cx="6385560" cy="1188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Remove stopwords and convert to lowercase. 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304395" y="5303802"/>
            <a:ext cx="4789170" cy="1337310"/>
            <a:chOff x="0" y="0"/>
            <a:chExt cx="6385560" cy="17830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Use Tf-idf Vectorizer to transform preprocessed text into numerical feature vectors. 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4435" y="5303802"/>
            <a:ext cx="4789170" cy="891540"/>
            <a:chOff x="0" y="0"/>
            <a:chExt cx="6385560" cy="11887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Load labeled fake and real news datasets from Kaggel. 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2634615" y="196596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3744575" y="196596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8189595" y="196596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49415" y="4857750"/>
            <a:ext cx="4789170" cy="891540"/>
            <a:chOff x="0" y="0"/>
            <a:chExt cx="6385560" cy="1188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Visualize performance using matplotlib and seaborn. 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4435" y="6366510"/>
            <a:ext cx="4789170" cy="891540"/>
            <a:chOff x="0" y="0"/>
            <a:chExt cx="6385560" cy="11887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Split the dataset into 80% training and 20% testing.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0150" y="4019563"/>
            <a:ext cx="4789170" cy="1123937"/>
            <a:chOff x="0" y="0"/>
            <a:chExt cx="6385560" cy="14985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85560" cy="1498583"/>
            </a:xfrm>
            <a:custGeom>
              <a:avLst/>
              <a:gdLst/>
              <a:ahLst/>
              <a:cxnLst/>
              <a:rect l="l" t="t" r="r" b="b"/>
              <a:pathLst>
                <a:path w="6385560" h="1498583">
                  <a:moveTo>
                    <a:pt x="0" y="0"/>
                  </a:moveTo>
                  <a:lnTo>
                    <a:pt x="6385560" y="0"/>
                  </a:lnTo>
                  <a:lnTo>
                    <a:pt x="6385560" y="1498583"/>
                  </a:lnTo>
                  <a:lnTo>
                    <a:pt x="0" y="1498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385560" cy="15557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Training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04395" y="5920740"/>
            <a:ext cx="4789170" cy="1337310"/>
            <a:chOff x="0" y="0"/>
            <a:chExt cx="6385560" cy="1783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These can be loaded into a web application or Streamlit interface for real-time use. 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49415" y="5920740"/>
            <a:ext cx="4789170" cy="1337310"/>
            <a:chOff x="0" y="0"/>
            <a:chExt cx="6385560" cy="1783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Use metrics such as accuracy, confusion matrix, and ROC-AUC.</a:t>
              </a:r>
            </a:p>
            <a:p>
              <a:pPr marL="348754" lvl="1" indent="-174377" algn="ctr">
                <a:lnSpc>
                  <a:spcPts val="347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4435" y="4857750"/>
            <a:ext cx="4789170" cy="1337310"/>
            <a:chOff x="0" y="0"/>
            <a:chExt cx="6385560" cy="178308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6385560" cy="17830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Train a Passive Aggressive Classifier on the TF-IDF vectors.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04395" y="4857750"/>
            <a:ext cx="4789170" cy="891540"/>
            <a:chOff x="0" y="0"/>
            <a:chExt cx="6385560" cy="11887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Serialize the trained model and vectorizer using pickle.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304395" y="4171950"/>
            <a:ext cx="4789170" cy="525780"/>
            <a:chOff x="0" y="0"/>
            <a:chExt cx="6385560" cy="7010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Deployment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749415" y="3886200"/>
            <a:ext cx="4789170" cy="1123937"/>
            <a:chOff x="0" y="0"/>
            <a:chExt cx="6385560" cy="14985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85560" cy="1498583"/>
            </a:xfrm>
            <a:custGeom>
              <a:avLst/>
              <a:gdLst/>
              <a:ahLst/>
              <a:cxnLst/>
              <a:rect l="l" t="t" r="r" b="b"/>
              <a:pathLst>
                <a:path w="6385560" h="1498583">
                  <a:moveTo>
                    <a:pt x="0" y="0"/>
                  </a:moveTo>
                  <a:lnTo>
                    <a:pt x="6385560" y="0"/>
                  </a:lnTo>
                  <a:lnTo>
                    <a:pt x="6385560" y="1498583"/>
                  </a:lnTo>
                  <a:lnTo>
                    <a:pt x="0" y="1498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6385560" cy="15557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Model Evaluation 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4435" y="7429500"/>
            <a:ext cx="4789170" cy="891540"/>
            <a:chOff x="0" y="0"/>
            <a:chExt cx="6385560" cy="11887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6385560" cy="11887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8754" lvl="1" indent="-174377" algn="ctr">
                <a:lnSpc>
                  <a:spcPts val="2775"/>
                </a:lnSpc>
                <a:buFont typeface="Arial"/>
                <a:buChar char="•"/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 Optimize for speed and binary classification accuracy. 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18288000" cy="10298430"/>
          </a:xfrm>
          <a:custGeom>
            <a:avLst/>
            <a:gdLst/>
            <a:ahLst/>
            <a:cxnLst/>
            <a:rect l="l" t="t" r="r" b="b"/>
            <a:pathLst>
              <a:path w="18288000" h="10298430">
                <a:moveTo>
                  <a:pt x="0" y="0"/>
                </a:moveTo>
                <a:lnTo>
                  <a:pt x="18288000" y="0"/>
                </a:lnTo>
                <a:lnTo>
                  <a:pt x="18288000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" r="-38"/>
            </a:stretch>
          </a:blipFill>
        </p:spPr>
      </p:sp>
      <p:sp>
        <p:nvSpPr>
          <p:cNvPr id="4" name="Freeform 4" descr="preencoded.png"/>
          <p:cNvSpPr/>
          <p:nvPr/>
        </p:nvSpPr>
        <p:spPr>
          <a:xfrm>
            <a:off x="2754630" y="3714750"/>
            <a:ext cx="1680210" cy="1920240"/>
          </a:xfrm>
          <a:custGeom>
            <a:avLst/>
            <a:gdLst/>
            <a:ahLst/>
            <a:cxnLst/>
            <a:rect l="l" t="t" r="r" b="b"/>
            <a:pathLst>
              <a:path w="1680210" h="1920240">
                <a:moveTo>
                  <a:pt x="0" y="0"/>
                </a:moveTo>
                <a:lnTo>
                  <a:pt x="1680210" y="0"/>
                </a:lnTo>
                <a:lnTo>
                  <a:pt x="168021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" r="-44"/>
            </a:stretch>
          </a:blipFill>
        </p:spPr>
      </p:sp>
      <p:sp>
        <p:nvSpPr>
          <p:cNvPr id="5" name="Freeform 5" descr="preencoded.png"/>
          <p:cNvSpPr/>
          <p:nvPr/>
        </p:nvSpPr>
        <p:spPr>
          <a:xfrm>
            <a:off x="13750290" y="371475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8195310" y="3714750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310110" y="6617970"/>
            <a:ext cx="4789170" cy="891540"/>
            <a:chOff x="0" y="0"/>
            <a:chExt cx="6385560" cy="1188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85560" cy="1188720"/>
            </a:xfrm>
            <a:custGeom>
              <a:avLst/>
              <a:gdLst/>
              <a:ahLst/>
              <a:cxnLst/>
              <a:rect l="l" t="t" r="r" b="b"/>
              <a:pathLst>
                <a:path w="6385560" h="1188720">
                  <a:moveTo>
                    <a:pt x="0" y="0"/>
                  </a:moveTo>
                  <a:lnTo>
                    <a:pt x="6385560" y="0"/>
                  </a:lnTo>
                  <a:lnTo>
                    <a:pt x="6385560" y="1188720"/>
                  </a:lnTo>
                  <a:lnTo>
                    <a:pt x="0" y="1188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6385560" cy="1255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Combining title and body text to improve context coverage.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0150" y="6617970"/>
            <a:ext cx="4789170" cy="1337310"/>
            <a:chOff x="0" y="0"/>
            <a:chExt cx="6385560" cy="1783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638556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Regular expression-based cleaning to remove non-alphabetical characters.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0150" y="5920740"/>
            <a:ext cx="4789170" cy="525780"/>
            <a:chOff x="0" y="0"/>
            <a:chExt cx="6385560" cy="7010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Cleaning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10110" y="5920740"/>
            <a:ext cx="4789170" cy="525780"/>
            <a:chOff x="0" y="0"/>
            <a:chExt cx="6385560" cy="701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Context Improvement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55130" y="6617970"/>
            <a:ext cx="4789170" cy="1337310"/>
            <a:chOff x="0" y="0"/>
            <a:chExt cx="6385560" cy="1783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5560" cy="1783080"/>
            </a:xfrm>
            <a:custGeom>
              <a:avLst/>
              <a:gdLst/>
              <a:ahLst/>
              <a:cxnLst/>
              <a:rect l="l" t="t" r="r" b="b"/>
              <a:pathLst>
                <a:path w="6385560" h="1783080">
                  <a:moveTo>
                    <a:pt x="0" y="0"/>
                  </a:moveTo>
                  <a:lnTo>
                    <a:pt x="6385560" y="0"/>
                  </a:lnTo>
                  <a:lnTo>
                    <a:pt x="6385560" y="1783080"/>
                  </a:lnTo>
                  <a:lnTo>
                    <a:pt x="0" y="17830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6385560" cy="18497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75"/>
                </a:lnSpc>
              </a:pPr>
              <a:r>
                <a:rPr lang="en-US" sz="2312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Lowercasing and stop word removal using NLTK's stop word corpus.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0130" y="2194560"/>
            <a:ext cx="16230600" cy="1040130"/>
            <a:chOff x="0" y="0"/>
            <a:chExt cx="21640800" cy="13868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40800" cy="1386840"/>
            </a:xfrm>
            <a:custGeom>
              <a:avLst/>
              <a:gdLst/>
              <a:ahLst/>
              <a:cxnLst/>
              <a:rect l="l" t="t" r="r" b="b"/>
              <a:pathLst>
                <a:path w="21640800" h="1386840">
                  <a:moveTo>
                    <a:pt x="0" y="0"/>
                  </a:moveTo>
                  <a:lnTo>
                    <a:pt x="21640800" y="0"/>
                  </a:lnTo>
                  <a:lnTo>
                    <a:pt x="21640800" y="1386840"/>
                  </a:lnTo>
                  <a:lnTo>
                    <a:pt x="0" y="1386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21640800" cy="15011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125"/>
                </a:lnSpc>
              </a:pPr>
              <a:r>
                <a:rPr lang="en-US" sz="5800">
                  <a:solidFill>
                    <a:srgbClr val="EAEAEA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NLP and Feature Engineering Techniques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55130" y="5920740"/>
            <a:ext cx="4789170" cy="525780"/>
            <a:chOff x="0" y="0"/>
            <a:chExt cx="6385560" cy="701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85560" cy="701040"/>
            </a:xfrm>
            <a:custGeom>
              <a:avLst/>
              <a:gdLst/>
              <a:ahLst/>
              <a:cxnLst/>
              <a:rect l="l" t="t" r="r" b="b"/>
              <a:pathLst>
                <a:path w="6385560" h="701040">
                  <a:moveTo>
                    <a:pt x="0" y="0"/>
                  </a:moveTo>
                  <a:lnTo>
                    <a:pt x="6385560" y="0"/>
                  </a:lnTo>
                  <a:lnTo>
                    <a:pt x="6385560" y="701040"/>
                  </a:lnTo>
                  <a:lnTo>
                    <a:pt x="0" y="701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6385560" cy="7581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62"/>
                </a:lnSpc>
              </a:pPr>
              <a:r>
                <a:rPr lang="en-US" sz="2900">
                  <a:solidFill>
                    <a:srgbClr val="D7D7D7"/>
                  </a:solidFill>
                  <a:latin typeface="思源黑体"/>
                  <a:ea typeface="思源黑体"/>
                  <a:cs typeface="思源黑体"/>
                  <a:sym typeface="思源黑体"/>
                </a:rPr>
                <a:t>Text Normalization</a:t>
              </a:r>
            </a:p>
          </p:txBody>
        </p:sp>
      </p:grpSp>
    </p:spTree>
  </p:cSld>
  <p:clrMapOvr>
    <a:masterClrMapping/>
  </p:clrMapOvr>
  <p:transition spd="slow">
    <p:cover dir="l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Office PowerPoint</Application>
  <PresentationFormat>Custom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思源黑体</vt:lpstr>
      <vt:lpstr>Fineday One</vt:lpstr>
      <vt:lpstr>Lora Bold</vt:lpstr>
      <vt:lpstr>Calibri</vt:lpstr>
      <vt:lpstr>思源黑体 Bold Italics</vt:lpstr>
      <vt:lpstr>思源黑体 Italics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 Using Mac___.pptx</dc:title>
  <cp:lastModifiedBy>Kishanjee Kumar</cp:lastModifiedBy>
  <cp:revision>2</cp:revision>
  <dcterms:created xsi:type="dcterms:W3CDTF">2006-08-16T00:00:00Z</dcterms:created>
  <dcterms:modified xsi:type="dcterms:W3CDTF">2025-06-11T07:21:36Z</dcterms:modified>
  <dc:identifier>DAGpwYcaulI</dc:identifier>
</cp:coreProperties>
</file>